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Impact" panose="020B0806030902050204" pitchFamily="34" charset="0"/>
      <p:regular r:id="rId15"/>
    </p:embeddedFont>
    <p:embeddedFont>
      <p:font typeface="Poppins" panose="00000500000000000000" pitchFamily="2"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744"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9/17/2024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7" Type="http://schemas.openxmlformats.org/officeDocument/2006/relationships/image" Target="../media/image6.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0.svg"/><Relationship Id="rId7"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6.sv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0.svg"/><Relationship Id="rId7"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6.sv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0.svg"/><Relationship Id="rId7"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6.sv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10.sv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0.svg"/><Relationship Id="rId7"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6.sv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svg"/><Relationship Id="rId7"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6.sv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0.svg"/><Relationship Id="rId7"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6.sv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0.svg"/><Relationship Id="rId7"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6.sv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0.svg"/><Relationship Id="rId7"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6.sv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0.svg"/><Relationship Id="rId7" Type="http://schemas.openxmlformats.org/officeDocument/2006/relationships/image" Target="../media/image12.sv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6.sv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366517">
            <a:off x="8172982" y="-1473762"/>
            <a:ext cx="12307770" cy="7200900"/>
          </a:xfrm>
          <a:custGeom>
            <a:avLst/>
            <a:gdLst/>
            <a:ahLst/>
            <a:cxnLst/>
            <a:rect l="l" t="t" r="r" b="b"/>
            <a:pathLst>
              <a:path w="12307770" h="7200900">
                <a:moveTo>
                  <a:pt x="0" y="0"/>
                </a:moveTo>
                <a:lnTo>
                  <a:pt x="12307770" y="0"/>
                </a:lnTo>
                <a:lnTo>
                  <a:pt x="12307770" y="7200900"/>
                </a:lnTo>
                <a:lnTo>
                  <a:pt x="0" y="72009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1493551">
            <a:off x="-3091661" y="3509943"/>
            <a:ext cx="15325477" cy="8242765"/>
          </a:xfrm>
          <a:custGeom>
            <a:avLst/>
            <a:gdLst/>
            <a:ahLst/>
            <a:cxnLst/>
            <a:rect l="l" t="t" r="r" b="b"/>
            <a:pathLst>
              <a:path w="15325477" h="8242765">
                <a:moveTo>
                  <a:pt x="0" y="0"/>
                </a:moveTo>
                <a:lnTo>
                  <a:pt x="15325477" y="0"/>
                </a:lnTo>
                <a:lnTo>
                  <a:pt x="15325477" y="8242765"/>
                </a:lnTo>
                <a:lnTo>
                  <a:pt x="0" y="82427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4350042" y="349542"/>
            <a:ext cx="9587917" cy="9587917"/>
          </a:xfrm>
          <a:custGeom>
            <a:avLst/>
            <a:gdLst/>
            <a:ahLst/>
            <a:cxnLst/>
            <a:rect l="l" t="t" r="r" b="b"/>
            <a:pathLst>
              <a:path w="9587917" h="9587917">
                <a:moveTo>
                  <a:pt x="0" y="0"/>
                </a:moveTo>
                <a:lnTo>
                  <a:pt x="9587916" y="0"/>
                </a:lnTo>
                <a:lnTo>
                  <a:pt x="9587916" y="9587916"/>
                </a:lnTo>
                <a:lnTo>
                  <a:pt x="0" y="9587916"/>
                </a:lnTo>
                <a:lnTo>
                  <a:pt x="0" y="0"/>
                </a:lnTo>
                <a:close/>
              </a:path>
            </a:pathLst>
          </a:custGeom>
          <a:blipFill>
            <a:blip r:embed="rId6">
              <a:alphaModFix amt="30000"/>
              <a:extLst>
                <a:ext uri="{96DAC541-7B7A-43D3-8B79-37D633B846F1}">
                  <asvg:svgBlip xmlns:asvg="http://schemas.microsoft.com/office/drawing/2016/SVG/main" r:embed="rId7"/>
                </a:ext>
              </a:extLst>
            </a:blip>
            <a:stretch>
              <a:fillRect/>
            </a:stretch>
          </a:blipFill>
        </p:spPr>
      </p:sp>
      <p:sp>
        <p:nvSpPr>
          <p:cNvPr id="5" name="TextBox 5"/>
          <p:cNvSpPr txBox="1"/>
          <p:nvPr/>
        </p:nvSpPr>
        <p:spPr>
          <a:xfrm>
            <a:off x="1984371" y="1285404"/>
            <a:ext cx="14319257" cy="5086714"/>
          </a:xfrm>
          <a:prstGeom prst="rect">
            <a:avLst/>
          </a:prstGeom>
        </p:spPr>
        <p:txBody>
          <a:bodyPr lIns="0" tIns="0" rIns="0" bIns="0" rtlCol="0" anchor="t">
            <a:spAutoFit/>
          </a:bodyPr>
          <a:lstStyle/>
          <a:p>
            <a:pPr algn="ctr">
              <a:lnSpc>
                <a:spcPts val="20851"/>
              </a:lnSpc>
            </a:pPr>
            <a:r>
              <a:rPr lang="en-US" sz="14893" dirty="0">
                <a:solidFill>
                  <a:srgbClr val="FFFFFF"/>
                </a:solidFill>
                <a:latin typeface="Impact"/>
                <a:ea typeface="Impact"/>
                <a:cs typeface="Impact"/>
                <a:sym typeface="Impact"/>
              </a:rPr>
              <a:t>UNICORN COMPANIES</a:t>
            </a:r>
          </a:p>
        </p:txBody>
      </p:sp>
      <p:sp>
        <p:nvSpPr>
          <p:cNvPr id="6" name="TextBox 6"/>
          <p:cNvSpPr txBox="1"/>
          <p:nvPr/>
        </p:nvSpPr>
        <p:spPr>
          <a:xfrm>
            <a:off x="6484950" y="6160443"/>
            <a:ext cx="5318100" cy="1200658"/>
          </a:xfrm>
          <a:prstGeom prst="rect">
            <a:avLst/>
          </a:prstGeom>
        </p:spPr>
        <p:txBody>
          <a:bodyPr lIns="0" tIns="0" rIns="0" bIns="0" rtlCol="0" anchor="t">
            <a:spAutoFit/>
          </a:bodyPr>
          <a:lstStyle/>
          <a:p>
            <a:pPr algn="ctr">
              <a:lnSpc>
                <a:spcPts val="4736"/>
              </a:lnSpc>
            </a:pPr>
            <a:r>
              <a:rPr lang="en-US" sz="3200" spc="742">
                <a:solidFill>
                  <a:srgbClr val="FFFFFF"/>
                </a:solidFill>
                <a:latin typeface="Poppins"/>
                <a:ea typeface="Poppins"/>
                <a:cs typeface="Poppins"/>
                <a:sym typeface="Poppins"/>
              </a:rPr>
              <a:t>PRESENTED BY MANISH 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555541">
            <a:off x="14502010" y="1028700"/>
            <a:ext cx="4932403" cy="10808055"/>
          </a:xfrm>
          <a:custGeom>
            <a:avLst/>
            <a:gdLst/>
            <a:ahLst/>
            <a:cxnLst/>
            <a:rect l="l" t="t" r="r" b="b"/>
            <a:pathLst>
              <a:path w="4932403" h="10808055">
                <a:moveTo>
                  <a:pt x="0" y="0"/>
                </a:moveTo>
                <a:lnTo>
                  <a:pt x="4932404" y="0"/>
                </a:lnTo>
                <a:lnTo>
                  <a:pt x="4932404" y="10808055"/>
                </a:lnTo>
                <a:lnTo>
                  <a:pt x="0" y="108080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201650" y="5200650"/>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4" name="Freeform 4"/>
          <p:cNvSpPr/>
          <p:nvPr/>
        </p:nvSpPr>
        <p:spPr>
          <a:xfrm>
            <a:off x="1371066" y="3433824"/>
            <a:ext cx="4609246" cy="4114800"/>
          </a:xfrm>
          <a:custGeom>
            <a:avLst/>
            <a:gdLst/>
            <a:ahLst/>
            <a:cxnLst/>
            <a:rect l="l" t="t" r="r" b="b"/>
            <a:pathLst>
              <a:path w="4609246" h="4114800">
                <a:moveTo>
                  <a:pt x="0" y="0"/>
                </a:moveTo>
                <a:lnTo>
                  <a:pt x="4609247" y="0"/>
                </a:lnTo>
                <a:lnTo>
                  <a:pt x="460924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664621" y="-753127"/>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6" name="Freeform 6"/>
          <p:cNvSpPr/>
          <p:nvPr/>
        </p:nvSpPr>
        <p:spPr>
          <a:xfrm>
            <a:off x="3145480" y="2014464"/>
            <a:ext cx="11997041" cy="6643361"/>
          </a:xfrm>
          <a:custGeom>
            <a:avLst/>
            <a:gdLst/>
            <a:ahLst/>
            <a:cxnLst/>
            <a:rect l="l" t="t" r="r" b="b"/>
            <a:pathLst>
              <a:path w="11997041" h="6643361">
                <a:moveTo>
                  <a:pt x="0" y="0"/>
                </a:moveTo>
                <a:lnTo>
                  <a:pt x="11997040" y="0"/>
                </a:lnTo>
                <a:lnTo>
                  <a:pt x="11997040" y="6643361"/>
                </a:lnTo>
                <a:lnTo>
                  <a:pt x="0" y="6643361"/>
                </a:lnTo>
                <a:lnTo>
                  <a:pt x="0" y="0"/>
                </a:lnTo>
                <a:close/>
              </a:path>
            </a:pathLst>
          </a:custGeom>
          <a:blipFill>
            <a:blip r:embed="rId8"/>
            <a:stretch>
              <a:fillRect/>
            </a:stretch>
          </a:blipFill>
        </p:spPr>
      </p:sp>
      <p:sp>
        <p:nvSpPr>
          <p:cNvPr id="7" name="TextBox 7"/>
          <p:cNvSpPr txBox="1"/>
          <p:nvPr/>
        </p:nvSpPr>
        <p:spPr>
          <a:xfrm>
            <a:off x="1593553" y="923925"/>
            <a:ext cx="15100895" cy="618832"/>
          </a:xfrm>
          <a:prstGeom prst="rect">
            <a:avLst/>
          </a:prstGeom>
        </p:spPr>
        <p:txBody>
          <a:bodyPr lIns="0" tIns="0" rIns="0" bIns="0" rtlCol="0" anchor="t">
            <a:spAutoFit/>
          </a:bodyPr>
          <a:lstStyle/>
          <a:p>
            <a:pPr algn="just">
              <a:lnSpc>
                <a:spcPts val="4741"/>
              </a:lnSpc>
            </a:pPr>
            <a:r>
              <a:rPr lang="en-US" sz="3386">
                <a:solidFill>
                  <a:srgbClr val="FFFFFF"/>
                </a:solidFill>
                <a:latin typeface="Poppins"/>
                <a:ea typeface="Poppins"/>
                <a:cs typeface="Poppins"/>
                <a:sym typeface="Poppins"/>
              </a:rPr>
              <a:t>Q5. What are the ages of the Companies?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555541">
            <a:off x="14502010" y="1028700"/>
            <a:ext cx="4932403" cy="10808055"/>
          </a:xfrm>
          <a:custGeom>
            <a:avLst/>
            <a:gdLst/>
            <a:ahLst/>
            <a:cxnLst/>
            <a:rect l="l" t="t" r="r" b="b"/>
            <a:pathLst>
              <a:path w="4932403" h="10808055">
                <a:moveTo>
                  <a:pt x="0" y="0"/>
                </a:moveTo>
                <a:lnTo>
                  <a:pt x="4932404" y="0"/>
                </a:lnTo>
                <a:lnTo>
                  <a:pt x="4932404" y="10808055"/>
                </a:lnTo>
                <a:lnTo>
                  <a:pt x="0" y="108080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201650" y="5200650"/>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4" name="Freeform 4"/>
          <p:cNvSpPr/>
          <p:nvPr/>
        </p:nvSpPr>
        <p:spPr>
          <a:xfrm>
            <a:off x="1371066" y="3433824"/>
            <a:ext cx="4609246" cy="4114800"/>
          </a:xfrm>
          <a:custGeom>
            <a:avLst/>
            <a:gdLst/>
            <a:ahLst/>
            <a:cxnLst/>
            <a:rect l="l" t="t" r="r" b="b"/>
            <a:pathLst>
              <a:path w="4609246" h="4114800">
                <a:moveTo>
                  <a:pt x="0" y="0"/>
                </a:moveTo>
                <a:lnTo>
                  <a:pt x="4609247" y="0"/>
                </a:lnTo>
                <a:lnTo>
                  <a:pt x="460924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664621" y="-753127"/>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6" name="Freeform 6"/>
          <p:cNvSpPr/>
          <p:nvPr/>
        </p:nvSpPr>
        <p:spPr>
          <a:xfrm>
            <a:off x="3950156" y="2173424"/>
            <a:ext cx="10387689" cy="6054452"/>
          </a:xfrm>
          <a:custGeom>
            <a:avLst/>
            <a:gdLst/>
            <a:ahLst/>
            <a:cxnLst/>
            <a:rect l="l" t="t" r="r" b="b"/>
            <a:pathLst>
              <a:path w="10387689" h="6054452">
                <a:moveTo>
                  <a:pt x="0" y="0"/>
                </a:moveTo>
                <a:lnTo>
                  <a:pt x="10387688" y="0"/>
                </a:lnTo>
                <a:lnTo>
                  <a:pt x="10387688" y="6054452"/>
                </a:lnTo>
                <a:lnTo>
                  <a:pt x="0" y="6054452"/>
                </a:lnTo>
                <a:lnTo>
                  <a:pt x="0" y="0"/>
                </a:lnTo>
                <a:close/>
              </a:path>
            </a:pathLst>
          </a:custGeom>
          <a:blipFill>
            <a:blip r:embed="rId8"/>
            <a:stretch>
              <a:fillRect/>
            </a:stretch>
          </a:blipFill>
        </p:spPr>
      </p:sp>
      <p:sp>
        <p:nvSpPr>
          <p:cNvPr id="7" name="TextBox 7"/>
          <p:cNvSpPr txBox="1"/>
          <p:nvPr/>
        </p:nvSpPr>
        <p:spPr>
          <a:xfrm>
            <a:off x="1593553" y="923925"/>
            <a:ext cx="15100895" cy="618832"/>
          </a:xfrm>
          <a:prstGeom prst="rect">
            <a:avLst/>
          </a:prstGeom>
        </p:spPr>
        <p:txBody>
          <a:bodyPr lIns="0" tIns="0" rIns="0" bIns="0" rtlCol="0" anchor="t">
            <a:spAutoFit/>
          </a:bodyPr>
          <a:lstStyle/>
          <a:p>
            <a:pPr algn="just">
              <a:lnSpc>
                <a:spcPts val="4741"/>
              </a:lnSpc>
            </a:pPr>
            <a:r>
              <a:rPr lang="en-US" sz="3386">
                <a:solidFill>
                  <a:srgbClr val="FFFFFF"/>
                </a:solidFill>
                <a:latin typeface="Poppins"/>
                <a:ea typeface="Poppins"/>
                <a:cs typeface="Poppins"/>
                <a:sym typeface="Poppins"/>
              </a:rPr>
              <a:t>Q6. Average Age of Companies by Industry</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555541">
            <a:off x="14502010" y="1028700"/>
            <a:ext cx="4932403" cy="10808055"/>
          </a:xfrm>
          <a:custGeom>
            <a:avLst/>
            <a:gdLst/>
            <a:ahLst/>
            <a:cxnLst/>
            <a:rect l="l" t="t" r="r" b="b"/>
            <a:pathLst>
              <a:path w="4932403" h="10808055">
                <a:moveTo>
                  <a:pt x="0" y="0"/>
                </a:moveTo>
                <a:lnTo>
                  <a:pt x="4932404" y="0"/>
                </a:lnTo>
                <a:lnTo>
                  <a:pt x="4932404" y="10808055"/>
                </a:lnTo>
                <a:lnTo>
                  <a:pt x="0" y="108080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201650" y="5200650"/>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4" name="Freeform 4"/>
          <p:cNvSpPr/>
          <p:nvPr/>
        </p:nvSpPr>
        <p:spPr>
          <a:xfrm>
            <a:off x="1371066" y="3433824"/>
            <a:ext cx="4609246" cy="4114800"/>
          </a:xfrm>
          <a:custGeom>
            <a:avLst/>
            <a:gdLst/>
            <a:ahLst/>
            <a:cxnLst/>
            <a:rect l="l" t="t" r="r" b="b"/>
            <a:pathLst>
              <a:path w="4609246" h="4114800">
                <a:moveTo>
                  <a:pt x="0" y="0"/>
                </a:moveTo>
                <a:lnTo>
                  <a:pt x="4609247" y="0"/>
                </a:lnTo>
                <a:lnTo>
                  <a:pt x="460924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664621" y="-753127"/>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6" name="Freeform 6"/>
          <p:cNvSpPr/>
          <p:nvPr/>
        </p:nvSpPr>
        <p:spPr>
          <a:xfrm>
            <a:off x="3851134" y="1832283"/>
            <a:ext cx="10585731" cy="6622433"/>
          </a:xfrm>
          <a:custGeom>
            <a:avLst/>
            <a:gdLst/>
            <a:ahLst/>
            <a:cxnLst/>
            <a:rect l="l" t="t" r="r" b="b"/>
            <a:pathLst>
              <a:path w="10585731" h="6622433">
                <a:moveTo>
                  <a:pt x="0" y="0"/>
                </a:moveTo>
                <a:lnTo>
                  <a:pt x="10585732" y="0"/>
                </a:lnTo>
                <a:lnTo>
                  <a:pt x="10585732" y="6622434"/>
                </a:lnTo>
                <a:lnTo>
                  <a:pt x="0" y="6622434"/>
                </a:lnTo>
                <a:lnTo>
                  <a:pt x="0" y="0"/>
                </a:lnTo>
                <a:close/>
              </a:path>
            </a:pathLst>
          </a:custGeom>
          <a:blipFill>
            <a:blip r:embed="rId8"/>
            <a:stretch>
              <a:fillRect/>
            </a:stretch>
          </a:blipFill>
        </p:spPr>
      </p:sp>
      <p:sp>
        <p:nvSpPr>
          <p:cNvPr id="7" name="TextBox 7"/>
          <p:cNvSpPr txBox="1"/>
          <p:nvPr/>
        </p:nvSpPr>
        <p:spPr>
          <a:xfrm>
            <a:off x="1593553" y="923925"/>
            <a:ext cx="15100895" cy="618832"/>
          </a:xfrm>
          <a:prstGeom prst="rect">
            <a:avLst/>
          </a:prstGeom>
        </p:spPr>
        <p:txBody>
          <a:bodyPr lIns="0" tIns="0" rIns="0" bIns="0" rtlCol="0" anchor="t">
            <a:spAutoFit/>
          </a:bodyPr>
          <a:lstStyle/>
          <a:p>
            <a:pPr algn="just">
              <a:lnSpc>
                <a:spcPts val="4741"/>
              </a:lnSpc>
            </a:pPr>
            <a:r>
              <a:rPr lang="en-US" sz="3386">
                <a:solidFill>
                  <a:srgbClr val="FFFFFF"/>
                </a:solidFill>
                <a:latin typeface="Poppins"/>
                <a:ea typeface="Poppins"/>
                <a:cs typeface="Poppins"/>
                <a:sym typeface="Poppins"/>
              </a:rPr>
              <a:t>Q7. Total Valuation by Country in Billion</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3592224" y="-3732007"/>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sp>
      <p:sp>
        <p:nvSpPr>
          <p:cNvPr id="3" name="Freeform 3"/>
          <p:cNvSpPr/>
          <p:nvPr/>
        </p:nvSpPr>
        <p:spPr>
          <a:xfrm rot="7067172">
            <a:off x="12074983" y="3365055"/>
            <a:ext cx="4932403" cy="10808055"/>
          </a:xfrm>
          <a:custGeom>
            <a:avLst/>
            <a:gdLst/>
            <a:ahLst/>
            <a:cxnLst/>
            <a:rect l="l" t="t" r="r" b="b"/>
            <a:pathLst>
              <a:path w="4932403" h="10808055">
                <a:moveTo>
                  <a:pt x="0" y="0"/>
                </a:moveTo>
                <a:lnTo>
                  <a:pt x="4932404" y="0"/>
                </a:lnTo>
                <a:lnTo>
                  <a:pt x="4932404" y="10808055"/>
                </a:lnTo>
                <a:lnTo>
                  <a:pt x="0" y="1080805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4" name="Freeform 4"/>
          <p:cNvSpPr/>
          <p:nvPr/>
        </p:nvSpPr>
        <p:spPr>
          <a:xfrm>
            <a:off x="13917121" y="4900273"/>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2">
              <a:alphaModFix amt="30000"/>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2058205" y="2856569"/>
            <a:ext cx="14171589" cy="2744177"/>
          </a:xfrm>
          <a:prstGeom prst="rect">
            <a:avLst/>
          </a:prstGeom>
        </p:spPr>
        <p:txBody>
          <a:bodyPr lIns="0" tIns="0" rIns="0" bIns="0" rtlCol="0" anchor="t">
            <a:spAutoFit/>
          </a:bodyPr>
          <a:lstStyle/>
          <a:p>
            <a:pPr algn="just">
              <a:lnSpc>
                <a:spcPts val="3621"/>
              </a:lnSpc>
            </a:pPr>
            <a:r>
              <a:rPr lang="en-US" sz="2586">
                <a:solidFill>
                  <a:srgbClr val="FFFFFF"/>
                </a:solidFill>
                <a:latin typeface="Poppins"/>
                <a:ea typeface="Poppins"/>
                <a:cs typeface="Poppins"/>
                <a:sym typeface="Poppins"/>
              </a:rPr>
              <a:t>This project provides a comprehensive analysis of unicorn companies, uncovering key trends and patterns in their distribution, valuation, and growth. By answering critical questions through SQL queries, we gain valuable insights into the dynamics of high-growth startups. These findings can inform investors, entrepreneurs, and policymakers about the factors contributing to the success of unicorn companies and the sectors and regions leading this growth.</a:t>
            </a:r>
          </a:p>
        </p:txBody>
      </p:sp>
      <p:sp>
        <p:nvSpPr>
          <p:cNvPr id="6" name="TextBox 6"/>
          <p:cNvSpPr txBox="1"/>
          <p:nvPr/>
        </p:nvSpPr>
        <p:spPr>
          <a:xfrm>
            <a:off x="5823547" y="569966"/>
            <a:ext cx="6640906" cy="1610541"/>
          </a:xfrm>
          <a:prstGeom prst="rect">
            <a:avLst/>
          </a:prstGeom>
        </p:spPr>
        <p:txBody>
          <a:bodyPr lIns="0" tIns="0" rIns="0" bIns="0" rtlCol="0" anchor="t">
            <a:spAutoFit/>
          </a:bodyPr>
          <a:lstStyle/>
          <a:p>
            <a:pPr algn="ctr">
              <a:lnSpc>
                <a:spcPts val="11000"/>
              </a:lnSpc>
            </a:pPr>
            <a:r>
              <a:rPr lang="en-US" sz="9734">
                <a:solidFill>
                  <a:srgbClr val="FFFFFF"/>
                </a:solidFill>
                <a:latin typeface="Impact"/>
                <a:ea typeface="Impact"/>
                <a:cs typeface="Impact"/>
                <a:sym typeface="Impact"/>
              </a:rPr>
              <a:t>CONCLUSION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30674" y="6426980"/>
            <a:ext cx="4952166" cy="4114800"/>
          </a:xfrm>
          <a:custGeom>
            <a:avLst/>
            <a:gdLst/>
            <a:ahLst/>
            <a:cxnLst/>
            <a:rect l="l" t="t" r="r" b="b"/>
            <a:pathLst>
              <a:path w="4952166" h="4114800">
                <a:moveTo>
                  <a:pt x="0" y="0"/>
                </a:moveTo>
                <a:lnTo>
                  <a:pt x="4952166" y="0"/>
                </a:lnTo>
                <a:lnTo>
                  <a:pt x="495216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4543425" y="542925"/>
            <a:ext cx="9201150" cy="9201150"/>
          </a:xfrm>
          <a:custGeom>
            <a:avLst/>
            <a:gdLst/>
            <a:ahLst/>
            <a:cxnLst/>
            <a:rect l="l" t="t" r="r" b="b"/>
            <a:pathLst>
              <a:path w="9201150" h="9201150">
                <a:moveTo>
                  <a:pt x="0" y="0"/>
                </a:moveTo>
                <a:lnTo>
                  <a:pt x="9201150" y="0"/>
                </a:lnTo>
                <a:lnTo>
                  <a:pt x="9201150" y="9201150"/>
                </a:lnTo>
                <a:lnTo>
                  <a:pt x="0" y="920115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3921492" y="4140004"/>
            <a:ext cx="10445016" cy="3201377"/>
          </a:xfrm>
          <a:prstGeom prst="rect">
            <a:avLst/>
          </a:prstGeom>
        </p:spPr>
        <p:txBody>
          <a:bodyPr lIns="0" tIns="0" rIns="0" bIns="0" rtlCol="0" anchor="t">
            <a:spAutoFit/>
          </a:bodyPr>
          <a:lstStyle/>
          <a:p>
            <a:pPr algn="ctr">
              <a:lnSpc>
                <a:spcPts val="3621"/>
              </a:lnSpc>
            </a:pPr>
            <a:r>
              <a:rPr lang="en-US" sz="2586">
                <a:solidFill>
                  <a:srgbClr val="FFFFFF"/>
                </a:solidFill>
                <a:latin typeface="Poppins"/>
                <a:ea typeface="Poppins"/>
                <a:cs typeface="Poppins"/>
                <a:sym typeface="Poppins"/>
              </a:rPr>
              <a:t>The unicorn startup ecosystem is a fascinating area of study, offering insights into the dynamics of high-growth companies valued at over $1 billion. This project aims to analyze a dataset containing information about unicorn companies, including their valuation, date joined, country, and industry. By leveraging SQL queries, we can uncover trends and patterns that define these successful startups.</a:t>
            </a:r>
          </a:p>
        </p:txBody>
      </p:sp>
      <p:sp>
        <p:nvSpPr>
          <p:cNvPr id="5" name="TextBox 5"/>
          <p:cNvSpPr txBox="1"/>
          <p:nvPr/>
        </p:nvSpPr>
        <p:spPr>
          <a:xfrm>
            <a:off x="5388273" y="2444905"/>
            <a:ext cx="7511453" cy="1410643"/>
          </a:xfrm>
          <a:prstGeom prst="rect">
            <a:avLst/>
          </a:prstGeom>
        </p:spPr>
        <p:txBody>
          <a:bodyPr wrap="square" lIns="0" tIns="0" rIns="0" bIns="0" rtlCol="0" anchor="t">
            <a:spAutoFit/>
          </a:bodyPr>
          <a:lstStyle/>
          <a:p>
            <a:pPr algn="ctr">
              <a:lnSpc>
                <a:spcPts val="11000"/>
              </a:lnSpc>
            </a:pPr>
            <a:r>
              <a:rPr lang="en-US" sz="9734" dirty="0">
                <a:solidFill>
                  <a:srgbClr val="FFFFFF"/>
                </a:solidFill>
                <a:latin typeface="Impact"/>
                <a:ea typeface="Impact"/>
                <a:cs typeface="Impact"/>
                <a:sym typeface="Impact"/>
              </a:rPr>
              <a:t>INTRODUCTION</a:t>
            </a:r>
          </a:p>
        </p:txBody>
      </p:sp>
      <p:sp>
        <p:nvSpPr>
          <p:cNvPr id="6" name="Freeform 6"/>
          <p:cNvSpPr/>
          <p:nvPr/>
        </p:nvSpPr>
        <p:spPr>
          <a:xfrm>
            <a:off x="14783217" y="-964573"/>
            <a:ext cx="4952166" cy="4114800"/>
          </a:xfrm>
          <a:custGeom>
            <a:avLst/>
            <a:gdLst/>
            <a:ahLst/>
            <a:cxnLst/>
            <a:rect l="l" t="t" r="r" b="b"/>
            <a:pathLst>
              <a:path w="4952166" h="4114800">
                <a:moveTo>
                  <a:pt x="0" y="0"/>
                </a:moveTo>
                <a:lnTo>
                  <a:pt x="4952166" y="0"/>
                </a:lnTo>
                <a:lnTo>
                  <a:pt x="495216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a:off x="-1030674" y="6426980"/>
            <a:ext cx="4952166" cy="4114800"/>
          </a:xfrm>
          <a:custGeom>
            <a:avLst/>
            <a:gdLst/>
            <a:ahLst/>
            <a:cxnLst/>
            <a:rect l="l" t="t" r="r" b="b"/>
            <a:pathLst>
              <a:path w="4952166" h="4114800">
                <a:moveTo>
                  <a:pt x="0" y="0"/>
                </a:moveTo>
                <a:lnTo>
                  <a:pt x="4952166" y="0"/>
                </a:lnTo>
                <a:lnTo>
                  <a:pt x="495216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4543425" y="542925"/>
            <a:ext cx="9201150" cy="9201150"/>
          </a:xfrm>
          <a:custGeom>
            <a:avLst/>
            <a:gdLst/>
            <a:ahLst/>
            <a:cxnLst/>
            <a:rect l="l" t="t" r="r" b="b"/>
            <a:pathLst>
              <a:path w="9201150" h="9201150">
                <a:moveTo>
                  <a:pt x="0" y="0"/>
                </a:moveTo>
                <a:lnTo>
                  <a:pt x="9201150" y="0"/>
                </a:lnTo>
                <a:lnTo>
                  <a:pt x="9201150" y="9201150"/>
                </a:lnTo>
                <a:lnTo>
                  <a:pt x="0" y="920115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4" name="TextBox 4"/>
          <p:cNvSpPr txBox="1"/>
          <p:nvPr/>
        </p:nvSpPr>
        <p:spPr>
          <a:xfrm>
            <a:off x="2569896" y="3083552"/>
            <a:ext cx="13148208" cy="5487377"/>
          </a:xfrm>
          <a:prstGeom prst="rect">
            <a:avLst/>
          </a:prstGeom>
        </p:spPr>
        <p:txBody>
          <a:bodyPr lIns="0" tIns="0" rIns="0" bIns="0" rtlCol="0" anchor="t">
            <a:spAutoFit/>
          </a:bodyPr>
          <a:lstStyle/>
          <a:p>
            <a:pPr algn="l">
              <a:lnSpc>
                <a:spcPts val="3621"/>
              </a:lnSpc>
            </a:pPr>
            <a:r>
              <a:rPr lang="en-US" sz="2586">
                <a:solidFill>
                  <a:srgbClr val="FFFFFF"/>
                </a:solidFill>
                <a:latin typeface="Poppins"/>
                <a:ea typeface="Poppins"/>
                <a:cs typeface="Poppins"/>
                <a:sym typeface="Poppins"/>
              </a:rPr>
              <a:t>The primary objective of this project is to analyze the unicorn companies dataset to answer key questions about the distribution, valuation, and growth of these companies. Specifically, we aim to:</a:t>
            </a:r>
          </a:p>
          <a:p>
            <a:pPr marL="558436" lvl="1" indent="-279218" algn="l">
              <a:lnSpc>
                <a:spcPts val="3621"/>
              </a:lnSpc>
              <a:buAutoNum type="arabicPeriod"/>
            </a:pPr>
            <a:r>
              <a:rPr lang="en-US" sz="2586">
                <a:solidFill>
                  <a:srgbClr val="FFFFFF"/>
                </a:solidFill>
                <a:latin typeface="Poppins"/>
                <a:ea typeface="Poppins"/>
                <a:cs typeface="Poppins"/>
                <a:sym typeface="Poppins"/>
              </a:rPr>
              <a:t>Identify the industries with the highest number of unicorn companies.</a:t>
            </a:r>
          </a:p>
          <a:p>
            <a:pPr marL="558436" lvl="1" indent="-279218" algn="l">
              <a:lnSpc>
                <a:spcPts val="3621"/>
              </a:lnSpc>
              <a:buAutoNum type="arabicPeriod"/>
            </a:pPr>
            <a:r>
              <a:rPr lang="en-US" sz="2586">
                <a:solidFill>
                  <a:srgbClr val="FFFFFF"/>
                </a:solidFill>
                <a:latin typeface="Poppins"/>
                <a:ea typeface="Poppins"/>
                <a:cs typeface="Poppins"/>
                <a:sym typeface="Poppins"/>
              </a:rPr>
              <a:t>Examine the geographic distribution of unicorn companies across different countries.</a:t>
            </a:r>
          </a:p>
          <a:p>
            <a:pPr marL="558436" lvl="1" indent="-279218" algn="l">
              <a:lnSpc>
                <a:spcPts val="3621"/>
              </a:lnSpc>
              <a:buAutoNum type="arabicPeriod"/>
            </a:pPr>
            <a:r>
              <a:rPr lang="en-US" sz="2586">
                <a:solidFill>
                  <a:srgbClr val="FFFFFF"/>
                </a:solidFill>
                <a:latin typeface="Poppins"/>
                <a:ea typeface="Poppins"/>
                <a:cs typeface="Poppins"/>
                <a:sym typeface="Poppins"/>
              </a:rPr>
              <a:t>Determine the average valuation of unicorn companies within each industry.</a:t>
            </a:r>
          </a:p>
          <a:p>
            <a:pPr marL="558436" lvl="1" indent="-279218" algn="l">
              <a:lnSpc>
                <a:spcPts val="3621"/>
              </a:lnSpc>
              <a:buAutoNum type="arabicPeriod"/>
            </a:pPr>
            <a:r>
              <a:rPr lang="en-US" sz="2586">
                <a:solidFill>
                  <a:srgbClr val="FFFFFF"/>
                </a:solidFill>
                <a:latin typeface="Poppins"/>
                <a:ea typeface="Poppins"/>
                <a:cs typeface="Poppins"/>
                <a:sym typeface="Poppins"/>
              </a:rPr>
              <a:t>Analyze the founding trends of unicorn companies over the years.</a:t>
            </a:r>
          </a:p>
          <a:p>
            <a:pPr marL="558436" lvl="1" indent="-279218" algn="l">
              <a:lnSpc>
                <a:spcPts val="3621"/>
              </a:lnSpc>
              <a:buAutoNum type="arabicPeriod"/>
            </a:pPr>
            <a:r>
              <a:rPr lang="en-US" sz="2586">
                <a:solidFill>
                  <a:srgbClr val="FFFFFF"/>
                </a:solidFill>
                <a:latin typeface="Poppins"/>
                <a:ea typeface="Poppins"/>
                <a:cs typeface="Poppins"/>
                <a:sym typeface="Poppins"/>
              </a:rPr>
              <a:t>Calculate the ages of the companies to understand their longevity.</a:t>
            </a:r>
          </a:p>
          <a:p>
            <a:pPr marL="558436" lvl="1" indent="-279218" algn="l">
              <a:lnSpc>
                <a:spcPts val="3621"/>
              </a:lnSpc>
              <a:buAutoNum type="arabicPeriod"/>
            </a:pPr>
            <a:r>
              <a:rPr lang="en-US" sz="2586">
                <a:solidFill>
                  <a:srgbClr val="FFFFFF"/>
                </a:solidFill>
                <a:latin typeface="Poppins"/>
                <a:ea typeface="Poppins"/>
                <a:cs typeface="Poppins"/>
                <a:sym typeface="Poppins"/>
              </a:rPr>
              <a:t>Calculate the age of a company in that industry</a:t>
            </a:r>
          </a:p>
          <a:p>
            <a:pPr marL="558436" lvl="1" indent="-279218" algn="l">
              <a:lnSpc>
                <a:spcPts val="3621"/>
              </a:lnSpc>
              <a:buAutoNum type="arabicPeriod"/>
            </a:pPr>
            <a:r>
              <a:rPr lang="en-US" sz="2586">
                <a:solidFill>
                  <a:srgbClr val="FFFFFF"/>
                </a:solidFill>
                <a:latin typeface="Poppins"/>
                <a:ea typeface="Poppins"/>
                <a:cs typeface="Poppins"/>
                <a:sym typeface="Poppins"/>
              </a:rPr>
              <a:t>Total valuation of the company by country</a:t>
            </a:r>
          </a:p>
          <a:p>
            <a:pPr algn="l">
              <a:lnSpc>
                <a:spcPts val="3621"/>
              </a:lnSpc>
            </a:pPr>
            <a:endParaRPr lang="en-US" sz="2586">
              <a:solidFill>
                <a:srgbClr val="FFFFFF"/>
              </a:solidFill>
              <a:latin typeface="Poppins"/>
              <a:ea typeface="Poppins"/>
              <a:cs typeface="Poppins"/>
              <a:sym typeface="Poppins"/>
            </a:endParaRPr>
          </a:p>
        </p:txBody>
      </p:sp>
      <p:sp>
        <p:nvSpPr>
          <p:cNvPr id="5" name="TextBox 5"/>
          <p:cNvSpPr txBox="1"/>
          <p:nvPr/>
        </p:nvSpPr>
        <p:spPr>
          <a:xfrm>
            <a:off x="5823547" y="1384496"/>
            <a:ext cx="6640906" cy="1610541"/>
          </a:xfrm>
          <a:prstGeom prst="rect">
            <a:avLst/>
          </a:prstGeom>
        </p:spPr>
        <p:txBody>
          <a:bodyPr lIns="0" tIns="0" rIns="0" bIns="0" rtlCol="0" anchor="t">
            <a:spAutoFit/>
          </a:bodyPr>
          <a:lstStyle/>
          <a:p>
            <a:pPr algn="ctr">
              <a:lnSpc>
                <a:spcPts val="11000"/>
              </a:lnSpc>
            </a:pPr>
            <a:r>
              <a:rPr lang="en-US" sz="9734" dirty="0">
                <a:solidFill>
                  <a:srgbClr val="FFFFFF"/>
                </a:solidFill>
                <a:latin typeface="Impact"/>
                <a:ea typeface="Impact"/>
                <a:cs typeface="Impact"/>
                <a:sym typeface="Impact"/>
              </a:rPr>
              <a:t>OBJECTIVE</a:t>
            </a:r>
          </a:p>
        </p:txBody>
      </p:sp>
      <p:sp>
        <p:nvSpPr>
          <p:cNvPr id="6" name="Freeform 6"/>
          <p:cNvSpPr/>
          <p:nvPr/>
        </p:nvSpPr>
        <p:spPr>
          <a:xfrm>
            <a:off x="14783217" y="-964573"/>
            <a:ext cx="4952166" cy="4114800"/>
          </a:xfrm>
          <a:custGeom>
            <a:avLst/>
            <a:gdLst/>
            <a:ahLst/>
            <a:cxnLst/>
            <a:rect l="l" t="t" r="r" b="b"/>
            <a:pathLst>
              <a:path w="4952166" h="4114800">
                <a:moveTo>
                  <a:pt x="0" y="0"/>
                </a:moveTo>
                <a:lnTo>
                  <a:pt x="4952166" y="0"/>
                </a:lnTo>
                <a:lnTo>
                  <a:pt x="4952166"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3505458">
            <a:off x="-1235502" y="3381478"/>
            <a:ext cx="4932403" cy="10808055"/>
          </a:xfrm>
          <a:custGeom>
            <a:avLst/>
            <a:gdLst/>
            <a:ahLst/>
            <a:cxnLst/>
            <a:rect l="l" t="t" r="r" b="b"/>
            <a:pathLst>
              <a:path w="4932403" h="10808055">
                <a:moveTo>
                  <a:pt x="0" y="0"/>
                </a:moveTo>
                <a:lnTo>
                  <a:pt x="4932403" y="0"/>
                </a:lnTo>
                <a:lnTo>
                  <a:pt x="4932403" y="10808055"/>
                </a:lnTo>
                <a:lnTo>
                  <a:pt x="0" y="108080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433588" y="5806884"/>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4" name="Freeform 4"/>
          <p:cNvSpPr/>
          <p:nvPr/>
        </p:nvSpPr>
        <p:spPr>
          <a:xfrm rot="-4448685">
            <a:off x="14691189" y="3433824"/>
            <a:ext cx="4609246" cy="4114800"/>
          </a:xfrm>
          <a:custGeom>
            <a:avLst/>
            <a:gdLst/>
            <a:ahLst/>
            <a:cxnLst/>
            <a:rect l="l" t="t" r="r" b="b"/>
            <a:pathLst>
              <a:path w="4609246" h="4114800">
                <a:moveTo>
                  <a:pt x="0" y="0"/>
                </a:moveTo>
                <a:lnTo>
                  <a:pt x="4609246" y="0"/>
                </a:lnTo>
                <a:lnTo>
                  <a:pt x="4609246"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664621" y="-753127"/>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6" name="Freeform 6"/>
          <p:cNvSpPr/>
          <p:nvPr/>
        </p:nvSpPr>
        <p:spPr>
          <a:xfrm>
            <a:off x="3900955" y="2475035"/>
            <a:ext cx="10486089" cy="6032378"/>
          </a:xfrm>
          <a:custGeom>
            <a:avLst/>
            <a:gdLst/>
            <a:ahLst/>
            <a:cxnLst/>
            <a:rect l="l" t="t" r="r" b="b"/>
            <a:pathLst>
              <a:path w="10486089" h="6032378">
                <a:moveTo>
                  <a:pt x="0" y="0"/>
                </a:moveTo>
                <a:lnTo>
                  <a:pt x="10486090" y="0"/>
                </a:lnTo>
                <a:lnTo>
                  <a:pt x="10486090" y="6032378"/>
                </a:lnTo>
                <a:lnTo>
                  <a:pt x="0" y="6032378"/>
                </a:lnTo>
                <a:lnTo>
                  <a:pt x="0" y="0"/>
                </a:lnTo>
                <a:close/>
              </a:path>
            </a:pathLst>
          </a:custGeom>
          <a:blipFill>
            <a:blip r:embed="rId8"/>
            <a:stretch>
              <a:fillRect r="-3580"/>
            </a:stretch>
          </a:blipFill>
        </p:spPr>
      </p:sp>
      <p:sp>
        <p:nvSpPr>
          <p:cNvPr id="7" name="TextBox 7"/>
          <p:cNvSpPr txBox="1"/>
          <p:nvPr/>
        </p:nvSpPr>
        <p:spPr>
          <a:xfrm>
            <a:off x="1603078" y="923925"/>
            <a:ext cx="15100895" cy="618832"/>
          </a:xfrm>
          <a:prstGeom prst="rect">
            <a:avLst/>
          </a:prstGeom>
        </p:spPr>
        <p:txBody>
          <a:bodyPr lIns="0" tIns="0" rIns="0" bIns="0" rtlCol="0" anchor="t">
            <a:spAutoFit/>
          </a:bodyPr>
          <a:lstStyle/>
          <a:p>
            <a:pPr algn="just">
              <a:lnSpc>
                <a:spcPts val="4741"/>
              </a:lnSpc>
            </a:pPr>
            <a:r>
              <a:rPr lang="en-US" sz="3386">
                <a:solidFill>
                  <a:srgbClr val="FFFFFF"/>
                </a:solidFill>
                <a:latin typeface="Poppins"/>
                <a:ea typeface="Poppins"/>
                <a:cs typeface="Poppins"/>
                <a:sym typeface="Poppins"/>
              </a:rPr>
              <a:t>Q1. Which industries have the highest number of unicorn companies?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8941366">
            <a:off x="2913327" y="2077142"/>
            <a:ext cx="4932403" cy="10808055"/>
          </a:xfrm>
          <a:custGeom>
            <a:avLst/>
            <a:gdLst/>
            <a:ahLst/>
            <a:cxnLst/>
            <a:rect l="l" t="t" r="r" b="b"/>
            <a:pathLst>
              <a:path w="4932403" h="10808055">
                <a:moveTo>
                  <a:pt x="0" y="0"/>
                </a:moveTo>
                <a:lnTo>
                  <a:pt x="4932403" y="0"/>
                </a:lnTo>
                <a:lnTo>
                  <a:pt x="4932403" y="10808055"/>
                </a:lnTo>
                <a:lnTo>
                  <a:pt x="0" y="108080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433588" y="5806884"/>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4" name="Freeform 4"/>
          <p:cNvSpPr/>
          <p:nvPr/>
        </p:nvSpPr>
        <p:spPr>
          <a:xfrm>
            <a:off x="13109927" y="-514643"/>
            <a:ext cx="4609246" cy="4114800"/>
          </a:xfrm>
          <a:custGeom>
            <a:avLst/>
            <a:gdLst/>
            <a:ahLst/>
            <a:cxnLst/>
            <a:rect l="l" t="t" r="r" b="b"/>
            <a:pathLst>
              <a:path w="4609246" h="4114800">
                <a:moveTo>
                  <a:pt x="0" y="0"/>
                </a:moveTo>
                <a:lnTo>
                  <a:pt x="4609246" y="0"/>
                </a:lnTo>
                <a:lnTo>
                  <a:pt x="4609246"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664621" y="-753127"/>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6" name="Freeform 6"/>
          <p:cNvSpPr/>
          <p:nvPr/>
        </p:nvSpPr>
        <p:spPr>
          <a:xfrm>
            <a:off x="3759465" y="2373179"/>
            <a:ext cx="10769069" cy="6707873"/>
          </a:xfrm>
          <a:custGeom>
            <a:avLst/>
            <a:gdLst/>
            <a:ahLst/>
            <a:cxnLst/>
            <a:rect l="l" t="t" r="r" b="b"/>
            <a:pathLst>
              <a:path w="10769069" h="6707873">
                <a:moveTo>
                  <a:pt x="0" y="0"/>
                </a:moveTo>
                <a:lnTo>
                  <a:pt x="10769070" y="0"/>
                </a:lnTo>
                <a:lnTo>
                  <a:pt x="10769070" y="6707873"/>
                </a:lnTo>
                <a:lnTo>
                  <a:pt x="0" y="6707873"/>
                </a:lnTo>
                <a:lnTo>
                  <a:pt x="0" y="0"/>
                </a:lnTo>
                <a:close/>
              </a:path>
            </a:pathLst>
          </a:custGeom>
          <a:blipFill>
            <a:blip r:embed="rId8"/>
            <a:stretch>
              <a:fillRect r="-23956"/>
            </a:stretch>
          </a:blipFill>
        </p:spPr>
      </p:sp>
      <p:sp>
        <p:nvSpPr>
          <p:cNvPr id="7" name="TextBox 7"/>
          <p:cNvSpPr txBox="1"/>
          <p:nvPr/>
        </p:nvSpPr>
        <p:spPr>
          <a:xfrm>
            <a:off x="1593553" y="923925"/>
            <a:ext cx="15100895" cy="618832"/>
          </a:xfrm>
          <a:prstGeom prst="rect">
            <a:avLst/>
          </a:prstGeom>
        </p:spPr>
        <p:txBody>
          <a:bodyPr lIns="0" tIns="0" rIns="0" bIns="0" rtlCol="0" anchor="t">
            <a:spAutoFit/>
          </a:bodyPr>
          <a:lstStyle/>
          <a:p>
            <a:pPr algn="just">
              <a:lnSpc>
                <a:spcPts val="4741"/>
              </a:lnSpc>
            </a:pPr>
            <a:r>
              <a:rPr lang="en-US" sz="3386">
                <a:solidFill>
                  <a:srgbClr val="FFFFFF"/>
                </a:solidFill>
                <a:latin typeface="Poppins"/>
                <a:ea typeface="Poppins"/>
                <a:cs typeface="Poppins"/>
                <a:sym typeface="Poppins"/>
              </a:rPr>
              <a:t>Q2.How are unicorn companies distributed across different countries?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555541">
            <a:off x="62725" y="1563085"/>
            <a:ext cx="4932403" cy="10808055"/>
          </a:xfrm>
          <a:custGeom>
            <a:avLst/>
            <a:gdLst/>
            <a:ahLst/>
            <a:cxnLst/>
            <a:rect l="l" t="t" r="r" b="b"/>
            <a:pathLst>
              <a:path w="4932403" h="10808055">
                <a:moveTo>
                  <a:pt x="0" y="0"/>
                </a:moveTo>
                <a:lnTo>
                  <a:pt x="4932403" y="0"/>
                </a:lnTo>
                <a:lnTo>
                  <a:pt x="4932403" y="10808055"/>
                </a:lnTo>
                <a:lnTo>
                  <a:pt x="0" y="108080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433588" y="5806884"/>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4" name="Freeform 4"/>
          <p:cNvSpPr/>
          <p:nvPr/>
        </p:nvSpPr>
        <p:spPr>
          <a:xfrm>
            <a:off x="11128965" y="5143500"/>
            <a:ext cx="4609246" cy="4114800"/>
          </a:xfrm>
          <a:custGeom>
            <a:avLst/>
            <a:gdLst/>
            <a:ahLst/>
            <a:cxnLst/>
            <a:rect l="l" t="t" r="r" b="b"/>
            <a:pathLst>
              <a:path w="4609246" h="4114800">
                <a:moveTo>
                  <a:pt x="0" y="0"/>
                </a:moveTo>
                <a:lnTo>
                  <a:pt x="4609246" y="0"/>
                </a:lnTo>
                <a:lnTo>
                  <a:pt x="4609246"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664621" y="-753127"/>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6" name="Freeform 6"/>
          <p:cNvSpPr/>
          <p:nvPr/>
        </p:nvSpPr>
        <p:spPr>
          <a:xfrm>
            <a:off x="2528926" y="2245866"/>
            <a:ext cx="13230147" cy="3245358"/>
          </a:xfrm>
          <a:custGeom>
            <a:avLst/>
            <a:gdLst/>
            <a:ahLst/>
            <a:cxnLst/>
            <a:rect l="l" t="t" r="r" b="b"/>
            <a:pathLst>
              <a:path w="13230147" h="3245358">
                <a:moveTo>
                  <a:pt x="0" y="0"/>
                </a:moveTo>
                <a:lnTo>
                  <a:pt x="13230148" y="0"/>
                </a:lnTo>
                <a:lnTo>
                  <a:pt x="13230148" y="3245358"/>
                </a:lnTo>
                <a:lnTo>
                  <a:pt x="0" y="3245358"/>
                </a:lnTo>
                <a:lnTo>
                  <a:pt x="0" y="0"/>
                </a:lnTo>
                <a:close/>
              </a:path>
            </a:pathLst>
          </a:custGeom>
          <a:blipFill>
            <a:blip r:embed="rId8"/>
            <a:stretch>
              <a:fillRect r="-14590"/>
            </a:stretch>
          </a:blipFill>
        </p:spPr>
      </p:sp>
      <p:sp>
        <p:nvSpPr>
          <p:cNvPr id="7" name="TextBox 7"/>
          <p:cNvSpPr txBox="1"/>
          <p:nvPr/>
        </p:nvSpPr>
        <p:spPr>
          <a:xfrm>
            <a:off x="1593553" y="923925"/>
            <a:ext cx="15100895" cy="618832"/>
          </a:xfrm>
          <a:prstGeom prst="rect">
            <a:avLst/>
          </a:prstGeom>
        </p:spPr>
        <p:txBody>
          <a:bodyPr lIns="0" tIns="0" rIns="0" bIns="0" rtlCol="0" anchor="t">
            <a:spAutoFit/>
          </a:bodyPr>
          <a:lstStyle/>
          <a:p>
            <a:pPr algn="just">
              <a:lnSpc>
                <a:spcPts val="4741"/>
              </a:lnSpc>
            </a:pPr>
            <a:r>
              <a:rPr lang="en-US" sz="3386">
                <a:solidFill>
                  <a:srgbClr val="FFFFFF"/>
                </a:solidFill>
                <a:latin typeface="Poppins"/>
                <a:ea typeface="Poppins"/>
                <a:cs typeface="Poppins"/>
                <a:sym typeface="Poppins"/>
              </a:rPr>
              <a:t>Changing the Name of the column and formatting it</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548339">
            <a:off x="14228246" y="1338674"/>
            <a:ext cx="4932403" cy="10808055"/>
          </a:xfrm>
          <a:custGeom>
            <a:avLst/>
            <a:gdLst/>
            <a:ahLst/>
            <a:cxnLst/>
            <a:rect l="l" t="t" r="r" b="b"/>
            <a:pathLst>
              <a:path w="4932403" h="10808055">
                <a:moveTo>
                  <a:pt x="0" y="0"/>
                </a:moveTo>
                <a:lnTo>
                  <a:pt x="4932403" y="0"/>
                </a:lnTo>
                <a:lnTo>
                  <a:pt x="4932403" y="10808056"/>
                </a:lnTo>
                <a:lnTo>
                  <a:pt x="0" y="1080805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433588" y="5806884"/>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4" name="Freeform 4"/>
          <p:cNvSpPr/>
          <p:nvPr/>
        </p:nvSpPr>
        <p:spPr>
          <a:xfrm rot="1920482">
            <a:off x="-280884" y="4685302"/>
            <a:ext cx="4609246" cy="4114800"/>
          </a:xfrm>
          <a:custGeom>
            <a:avLst/>
            <a:gdLst/>
            <a:ahLst/>
            <a:cxnLst/>
            <a:rect l="l" t="t" r="r" b="b"/>
            <a:pathLst>
              <a:path w="4609246" h="4114800">
                <a:moveTo>
                  <a:pt x="0" y="0"/>
                </a:moveTo>
                <a:lnTo>
                  <a:pt x="4609246" y="0"/>
                </a:lnTo>
                <a:lnTo>
                  <a:pt x="4609246"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664621" y="-753127"/>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6" name="Freeform 6"/>
          <p:cNvSpPr/>
          <p:nvPr/>
        </p:nvSpPr>
        <p:spPr>
          <a:xfrm>
            <a:off x="3500205" y="2552884"/>
            <a:ext cx="11287590" cy="6508001"/>
          </a:xfrm>
          <a:custGeom>
            <a:avLst/>
            <a:gdLst/>
            <a:ahLst/>
            <a:cxnLst/>
            <a:rect l="l" t="t" r="r" b="b"/>
            <a:pathLst>
              <a:path w="11287590" h="6508001">
                <a:moveTo>
                  <a:pt x="0" y="0"/>
                </a:moveTo>
                <a:lnTo>
                  <a:pt x="11287590" y="0"/>
                </a:lnTo>
                <a:lnTo>
                  <a:pt x="11287590" y="6508001"/>
                </a:lnTo>
                <a:lnTo>
                  <a:pt x="0" y="6508001"/>
                </a:lnTo>
                <a:lnTo>
                  <a:pt x="0" y="0"/>
                </a:lnTo>
                <a:close/>
              </a:path>
            </a:pathLst>
          </a:custGeom>
          <a:blipFill>
            <a:blip r:embed="rId8"/>
            <a:stretch>
              <a:fillRect/>
            </a:stretch>
          </a:blipFill>
        </p:spPr>
      </p:sp>
      <p:sp>
        <p:nvSpPr>
          <p:cNvPr id="7" name="TextBox 7"/>
          <p:cNvSpPr txBox="1"/>
          <p:nvPr/>
        </p:nvSpPr>
        <p:spPr>
          <a:xfrm>
            <a:off x="1593553" y="923925"/>
            <a:ext cx="15100895" cy="1218907"/>
          </a:xfrm>
          <a:prstGeom prst="rect">
            <a:avLst/>
          </a:prstGeom>
        </p:spPr>
        <p:txBody>
          <a:bodyPr lIns="0" tIns="0" rIns="0" bIns="0" rtlCol="0" anchor="t">
            <a:spAutoFit/>
          </a:bodyPr>
          <a:lstStyle/>
          <a:p>
            <a:pPr algn="just">
              <a:lnSpc>
                <a:spcPts val="4741"/>
              </a:lnSpc>
            </a:pPr>
            <a:r>
              <a:rPr lang="en-US" sz="3386">
                <a:solidFill>
                  <a:srgbClr val="FFFFFF"/>
                </a:solidFill>
                <a:latin typeface="Poppins"/>
                <a:ea typeface="Poppins"/>
                <a:cs typeface="Poppins"/>
                <a:sym typeface="Poppins"/>
              </a:rPr>
              <a:t>Q3. What is the average valuation of unicorn companies in each industry?</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4274095">
            <a:off x="1211317" y="727765"/>
            <a:ext cx="4932403" cy="10808055"/>
          </a:xfrm>
          <a:custGeom>
            <a:avLst/>
            <a:gdLst/>
            <a:ahLst/>
            <a:cxnLst/>
            <a:rect l="l" t="t" r="r" b="b"/>
            <a:pathLst>
              <a:path w="4932403" h="10808055">
                <a:moveTo>
                  <a:pt x="0" y="0"/>
                </a:moveTo>
                <a:lnTo>
                  <a:pt x="4932404" y="0"/>
                </a:lnTo>
                <a:lnTo>
                  <a:pt x="4932404" y="10808055"/>
                </a:lnTo>
                <a:lnTo>
                  <a:pt x="0" y="108080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433588" y="5806884"/>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4" name="Freeform 4"/>
          <p:cNvSpPr/>
          <p:nvPr/>
        </p:nvSpPr>
        <p:spPr>
          <a:xfrm>
            <a:off x="9367362" y="7807134"/>
            <a:ext cx="4609246" cy="4114800"/>
          </a:xfrm>
          <a:custGeom>
            <a:avLst/>
            <a:gdLst/>
            <a:ahLst/>
            <a:cxnLst/>
            <a:rect l="l" t="t" r="r" b="b"/>
            <a:pathLst>
              <a:path w="4609246" h="4114800">
                <a:moveTo>
                  <a:pt x="0" y="0"/>
                </a:moveTo>
                <a:lnTo>
                  <a:pt x="4609246" y="0"/>
                </a:lnTo>
                <a:lnTo>
                  <a:pt x="4609246"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664621" y="-753127"/>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6" name="Freeform 6"/>
          <p:cNvSpPr/>
          <p:nvPr/>
        </p:nvSpPr>
        <p:spPr>
          <a:xfrm>
            <a:off x="2421734" y="2058267"/>
            <a:ext cx="13444532" cy="1799876"/>
          </a:xfrm>
          <a:custGeom>
            <a:avLst/>
            <a:gdLst/>
            <a:ahLst/>
            <a:cxnLst/>
            <a:rect l="l" t="t" r="r" b="b"/>
            <a:pathLst>
              <a:path w="13444532" h="1799876">
                <a:moveTo>
                  <a:pt x="0" y="0"/>
                </a:moveTo>
                <a:lnTo>
                  <a:pt x="13444532" y="0"/>
                </a:lnTo>
                <a:lnTo>
                  <a:pt x="13444532" y="1799876"/>
                </a:lnTo>
                <a:lnTo>
                  <a:pt x="0" y="1799876"/>
                </a:lnTo>
                <a:lnTo>
                  <a:pt x="0" y="0"/>
                </a:lnTo>
                <a:close/>
              </a:path>
            </a:pathLst>
          </a:custGeom>
          <a:blipFill>
            <a:blip r:embed="rId8"/>
            <a:stretch>
              <a:fillRect/>
            </a:stretch>
          </a:blipFill>
        </p:spPr>
      </p:sp>
      <p:sp>
        <p:nvSpPr>
          <p:cNvPr id="7" name="TextBox 7"/>
          <p:cNvSpPr txBox="1"/>
          <p:nvPr/>
        </p:nvSpPr>
        <p:spPr>
          <a:xfrm>
            <a:off x="1593553" y="923925"/>
            <a:ext cx="15100895" cy="618832"/>
          </a:xfrm>
          <a:prstGeom prst="rect">
            <a:avLst/>
          </a:prstGeom>
        </p:spPr>
        <p:txBody>
          <a:bodyPr lIns="0" tIns="0" rIns="0" bIns="0" rtlCol="0" anchor="t">
            <a:spAutoFit/>
          </a:bodyPr>
          <a:lstStyle/>
          <a:p>
            <a:pPr algn="just">
              <a:lnSpc>
                <a:spcPts val="4741"/>
              </a:lnSpc>
            </a:pPr>
            <a:r>
              <a:rPr lang="en-US" sz="3386">
                <a:solidFill>
                  <a:srgbClr val="FFFFFF"/>
                </a:solidFill>
                <a:latin typeface="Poppins"/>
                <a:ea typeface="Poppins"/>
                <a:cs typeface="Poppins"/>
                <a:sym typeface="Poppins"/>
              </a:rPr>
              <a:t>Formatting the Date Column</a:t>
            </a:r>
          </a:p>
        </p:txBody>
      </p:sp>
      <p:sp>
        <p:nvSpPr>
          <p:cNvPr id="8" name="Freeform 8"/>
          <p:cNvSpPr/>
          <p:nvPr/>
        </p:nvSpPr>
        <p:spPr>
          <a:xfrm rot="3848660">
            <a:off x="14954677" y="900805"/>
            <a:ext cx="4609246" cy="4114800"/>
          </a:xfrm>
          <a:custGeom>
            <a:avLst/>
            <a:gdLst/>
            <a:ahLst/>
            <a:cxnLst/>
            <a:rect l="l" t="t" r="r" b="b"/>
            <a:pathLst>
              <a:path w="4609246" h="4114800">
                <a:moveTo>
                  <a:pt x="0" y="0"/>
                </a:moveTo>
                <a:lnTo>
                  <a:pt x="4609246" y="0"/>
                </a:lnTo>
                <a:lnTo>
                  <a:pt x="4609246"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Freeform 2"/>
          <p:cNvSpPr/>
          <p:nvPr/>
        </p:nvSpPr>
        <p:spPr>
          <a:xfrm rot="-1555541">
            <a:off x="14502010" y="1028700"/>
            <a:ext cx="4932403" cy="10808055"/>
          </a:xfrm>
          <a:custGeom>
            <a:avLst/>
            <a:gdLst/>
            <a:ahLst/>
            <a:cxnLst/>
            <a:rect l="l" t="t" r="r" b="b"/>
            <a:pathLst>
              <a:path w="4932403" h="10808055">
                <a:moveTo>
                  <a:pt x="0" y="0"/>
                </a:moveTo>
                <a:lnTo>
                  <a:pt x="4932404" y="0"/>
                </a:lnTo>
                <a:lnTo>
                  <a:pt x="4932404" y="10808055"/>
                </a:lnTo>
                <a:lnTo>
                  <a:pt x="0" y="1080805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3201650" y="5200650"/>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4" name="Freeform 4"/>
          <p:cNvSpPr/>
          <p:nvPr/>
        </p:nvSpPr>
        <p:spPr>
          <a:xfrm>
            <a:off x="1371066" y="3433824"/>
            <a:ext cx="4609246" cy="4114800"/>
          </a:xfrm>
          <a:custGeom>
            <a:avLst/>
            <a:gdLst/>
            <a:ahLst/>
            <a:cxnLst/>
            <a:rect l="l" t="t" r="r" b="b"/>
            <a:pathLst>
              <a:path w="4609246" h="4114800">
                <a:moveTo>
                  <a:pt x="0" y="0"/>
                </a:moveTo>
                <a:lnTo>
                  <a:pt x="4609247" y="0"/>
                </a:lnTo>
                <a:lnTo>
                  <a:pt x="4609247"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4664621" y="-753127"/>
            <a:ext cx="8115300" cy="8115300"/>
          </a:xfrm>
          <a:custGeom>
            <a:avLst/>
            <a:gdLst/>
            <a:ahLst/>
            <a:cxnLst/>
            <a:rect l="l" t="t" r="r" b="b"/>
            <a:pathLst>
              <a:path w="8115300" h="8115300">
                <a:moveTo>
                  <a:pt x="0" y="0"/>
                </a:moveTo>
                <a:lnTo>
                  <a:pt x="8115300" y="0"/>
                </a:lnTo>
                <a:lnTo>
                  <a:pt x="8115300" y="8115300"/>
                </a:lnTo>
                <a:lnTo>
                  <a:pt x="0" y="8115300"/>
                </a:lnTo>
                <a:lnTo>
                  <a:pt x="0" y="0"/>
                </a:lnTo>
                <a:close/>
              </a:path>
            </a:pathLst>
          </a:custGeom>
          <a:blipFill>
            <a:blip r:embed="rId4">
              <a:alphaModFix amt="30000"/>
              <a:extLst>
                <a:ext uri="{96DAC541-7B7A-43D3-8B79-37D633B846F1}">
                  <asvg:svgBlip xmlns:asvg="http://schemas.microsoft.com/office/drawing/2016/SVG/main" r:embed="rId5"/>
                </a:ext>
              </a:extLst>
            </a:blip>
            <a:stretch>
              <a:fillRect/>
            </a:stretch>
          </a:blipFill>
        </p:spPr>
      </p:sp>
      <p:sp>
        <p:nvSpPr>
          <p:cNvPr id="6" name="Freeform 6"/>
          <p:cNvSpPr/>
          <p:nvPr/>
        </p:nvSpPr>
        <p:spPr>
          <a:xfrm>
            <a:off x="3145480" y="2014464"/>
            <a:ext cx="11997041" cy="6643361"/>
          </a:xfrm>
          <a:custGeom>
            <a:avLst/>
            <a:gdLst/>
            <a:ahLst/>
            <a:cxnLst/>
            <a:rect l="l" t="t" r="r" b="b"/>
            <a:pathLst>
              <a:path w="11997041" h="6643361">
                <a:moveTo>
                  <a:pt x="0" y="0"/>
                </a:moveTo>
                <a:lnTo>
                  <a:pt x="11997040" y="0"/>
                </a:lnTo>
                <a:lnTo>
                  <a:pt x="11997040" y="6643361"/>
                </a:lnTo>
                <a:lnTo>
                  <a:pt x="0" y="6643361"/>
                </a:lnTo>
                <a:lnTo>
                  <a:pt x="0" y="0"/>
                </a:lnTo>
                <a:close/>
              </a:path>
            </a:pathLst>
          </a:custGeom>
          <a:blipFill>
            <a:blip r:embed="rId8"/>
            <a:stretch>
              <a:fillRect/>
            </a:stretch>
          </a:blipFill>
        </p:spPr>
      </p:sp>
      <p:sp>
        <p:nvSpPr>
          <p:cNvPr id="7" name="TextBox 7"/>
          <p:cNvSpPr txBox="1"/>
          <p:nvPr/>
        </p:nvSpPr>
        <p:spPr>
          <a:xfrm>
            <a:off x="1593553" y="923925"/>
            <a:ext cx="15100895" cy="618832"/>
          </a:xfrm>
          <a:prstGeom prst="rect">
            <a:avLst/>
          </a:prstGeom>
        </p:spPr>
        <p:txBody>
          <a:bodyPr lIns="0" tIns="0" rIns="0" bIns="0" rtlCol="0" anchor="t">
            <a:spAutoFit/>
          </a:bodyPr>
          <a:lstStyle/>
          <a:p>
            <a:pPr algn="just">
              <a:lnSpc>
                <a:spcPts val="4741"/>
              </a:lnSpc>
            </a:pPr>
            <a:r>
              <a:rPr lang="en-US" sz="3386">
                <a:solidFill>
                  <a:srgbClr val="FFFFFF"/>
                </a:solidFill>
                <a:latin typeface="Poppins"/>
                <a:ea typeface="Poppins"/>
                <a:cs typeface="Poppins"/>
                <a:sym typeface="Poppins"/>
              </a:rPr>
              <a:t>Q4. How many unicorn companies were founded each year?</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342</Words>
  <Application>Microsoft Office PowerPoint</Application>
  <PresentationFormat>Custom</PresentationFormat>
  <Paragraphs>24</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Impact</vt:lpstr>
      <vt:lpstr>Poppins</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unicorn companies</dc:title>
  <dc:creator>Manish K</dc:creator>
  <cp:lastModifiedBy>Manish K</cp:lastModifiedBy>
  <cp:revision>2</cp:revision>
  <dcterms:created xsi:type="dcterms:W3CDTF">2006-08-16T00:00:00Z</dcterms:created>
  <dcterms:modified xsi:type="dcterms:W3CDTF">2024-09-17T13:38:12Z</dcterms:modified>
  <dc:identifier>DAGQ680rr4I</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2024-09-17T13:37:33Z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a449b72f-cae5-4c0d-8565-881096dfe95b</vt:lpwstr>
  </property>
  <property fmtid="{D5CDD505-2E9C-101B-9397-08002B2CF9AE}" pid="7" name="MSIP_Label_defa4170-0d19-0005-0004-bc88714345d2_ActionId">
    <vt:lpwstr>d5b700ab-f8dd-4c76-ade1-7f48d89d58f9</vt:lpwstr>
  </property>
  <property fmtid="{D5CDD505-2E9C-101B-9397-08002B2CF9AE}" pid="8" name="MSIP_Label_defa4170-0d19-0005-0004-bc88714345d2_ContentBits">
    <vt:lpwstr>0</vt:lpwstr>
  </property>
</Properties>
</file>

<file path=docProps/thumbnail.jpeg>
</file>